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mover o diapositivo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das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4800465-9995-45BA-9C87-862621562C3E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FF65FC2-ACC2-45D1-9AE3-333D22DF69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A1D4CC4-D071-4901-80B1-31D7415E94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1DCD6BF-1B0C-4391-99CE-1151BEB7B9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DADAE64-302F-4A3B-8D9F-F78190D2B6C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830C532-E5FD-41A8-898A-F5927F9F64A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338AEF9-4E96-4190-AC7C-4F6A018FE85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099A014-6579-4703-A005-A15B32F0881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AF55AA-BE6D-41B4-AE67-868E2626783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editar o formato do título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Quarto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Quinto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Sexto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Sétimo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1"/>
          <p:cNvSpPr/>
          <p:nvPr/>
        </p:nvSpPr>
        <p:spPr>
          <a:xfrm>
            <a:off x="6319440" y="1607040"/>
            <a:ext cx="7477200" cy="33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6562"/>
              </a:lnSpc>
              <a:tabLst>
                <a:tab algn="l" pos="0"/>
              </a:tabLst>
            </a:pPr>
            <a:r>
              <a:rPr b="0" lang="en-US" sz="5250" spc="-1" strike="noStrike">
                <a:solidFill>
                  <a:srgbClr val="c6bfee"/>
                </a:solidFill>
                <a:latin typeface="Prompt"/>
                <a:ea typeface="Prompt"/>
              </a:rPr>
              <a:t>Inteligencias Artificiales Generativas: Más allá de la imaginación</a:t>
            </a:r>
            <a:endParaRPr b="0" lang="pt-BR" sz="5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2"/>
          <p:cNvSpPr/>
          <p:nvPr/>
        </p:nvSpPr>
        <p:spPr>
          <a:xfrm>
            <a:off x="6382800" y="4329720"/>
            <a:ext cx="7477200" cy="10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Descubre cómo las inteligencias artificiales generativas están revolucionando el mundo y desbloqueando nuevas posibilidades creativas y tecnológicas.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Shape 3"/>
          <p:cNvSpPr/>
          <p:nvPr/>
        </p:nvSpPr>
        <p:spPr>
          <a:xfrm>
            <a:off x="6319440" y="5895360"/>
            <a:ext cx="354960" cy="354960"/>
          </a:xfrm>
          <a:prstGeom prst="roundRect">
            <a:avLst>
              <a:gd name="adj" fmla="val 25726039"/>
            </a:avLst>
          </a:prstGeom>
          <a:solidFill>
            <a:srgbClr val="80c368"/>
          </a:solidFill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 5"/>
          <p:cNvSpPr/>
          <p:nvPr/>
        </p:nvSpPr>
        <p:spPr>
          <a:xfrm>
            <a:off x="6786000" y="5911560"/>
            <a:ext cx="419400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061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dad8e9"/>
                </a:solidFill>
                <a:latin typeface="Mukta"/>
                <a:ea typeface="Mukta"/>
              </a:rPr>
              <a:t>Por: Willans Junes Pereira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2624400" y="1464120"/>
            <a:ext cx="63928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Puntos clave del enlace</a:t>
            </a:r>
            <a:endParaRPr b="0" lang="pt-BR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Shape 2"/>
          <p:cNvSpPr/>
          <p:nvPr/>
        </p:nvSpPr>
        <p:spPr>
          <a:xfrm>
            <a:off x="2624400" y="27766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Text 3"/>
          <p:cNvSpPr/>
          <p:nvPr/>
        </p:nvSpPr>
        <p:spPr>
          <a:xfrm>
            <a:off x="2813400" y="2818080"/>
            <a:ext cx="1216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1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4"/>
          <p:cNvSpPr/>
          <p:nvPr/>
        </p:nvSpPr>
        <p:spPr>
          <a:xfrm>
            <a:off x="3346560" y="2853000"/>
            <a:ext cx="38574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Introducción a las IA generativas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5"/>
          <p:cNvSpPr/>
          <p:nvPr/>
        </p:nvSpPr>
        <p:spPr>
          <a:xfrm>
            <a:off x="3346560" y="3680640"/>
            <a:ext cx="3857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Exploración del concepto y funcionamiento de las inteligencias artificiales generativas.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Shape 6"/>
          <p:cNvSpPr/>
          <p:nvPr/>
        </p:nvSpPr>
        <p:spPr>
          <a:xfrm>
            <a:off x="7426440" y="27766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 7"/>
          <p:cNvSpPr/>
          <p:nvPr/>
        </p:nvSpPr>
        <p:spPr>
          <a:xfrm>
            <a:off x="7577280" y="2818080"/>
            <a:ext cx="1976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2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8"/>
          <p:cNvSpPr/>
          <p:nvPr/>
        </p:nvSpPr>
        <p:spPr>
          <a:xfrm>
            <a:off x="8148240" y="2853000"/>
            <a:ext cx="34286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Beneficios y aplicaciones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 9"/>
          <p:cNvSpPr/>
          <p:nvPr/>
        </p:nvSpPr>
        <p:spPr>
          <a:xfrm>
            <a:off x="8148240" y="3333240"/>
            <a:ext cx="38574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Exploraremos las múltiples ventajas y usos que ofrecen las IA generativas en diversos campos.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hape 10"/>
          <p:cNvSpPr/>
          <p:nvPr/>
        </p:nvSpPr>
        <p:spPr>
          <a:xfrm>
            <a:off x="2624400" y="52200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Text 11"/>
          <p:cNvSpPr/>
          <p:nvPr/>
        </p:nvSpPr>
        <p:spPr>
          <a:xfrm>
            <a:off x="2779200" y="5253120"/>
            <a:ext cx="190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3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12"/>
          <p:cNvSpPr/>
          <p:nvPr/>
        </p:nvSpPr>
        <p:spPr>
          <a:xfrm>
            <a:off x="3351240" y="5233320"/>
            <a:ext cx="29487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Algoritmos y técnicas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13"/>
          <p:cNvSpPr/>
          <p:nvPr/>
        </p:nvSpPr>
        <p:spPr>
          <a:xfrm>
            <a:off x="3342600" y="5774040"/>
            <a:ext cx="38574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Descubriremos los algoritmos y técnicas utilizados en el desarrollo de las IA generativas.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Shape 14"/>
          <p:cNvSpPr/>
          <p:nvPr/>
        </p:nvSpPr>
        <p:spPr>
          <a:xfrm>
            <a:off x="7426440" y="47952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 15"/>
          <p:cNvSpPr/>
          <p:nvPr/>
        </p:nvSpPr>
        <p:spPr>
          <a:xfrm>
            <a:off x="7573320" y="4836960"/>
            <a:ext cx="2055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4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16"/>
          <p:cNvSpPr/>
          <p:nvPr/>
        </p:nvSpPr>
        <p:spPr>
          <a:xfrm>
            <a:off x="8148240" y="4871520"/>
            <a:ext cx="38574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Hoja de ruta para su implementación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17"/>
          <p:cNvSpPr/>
          <p:nvPr/>
        </p:nvSpPr>
        <p:spPr>
          <a:xfrm>
            <a:off x="8148240" y="5699160"/>
            <a:ext cx="38574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Aprenderemos cómo crear una hoja de ruta efectiva para implementar IA generativas en proyectos.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7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Text 1"/>
          <p:cNvSpPr/>
          <p:nvPr/>
        </p:nvSpPr>
        <p:spPr>
          <a:xfrm>
            <a:off x="3275280" y="527400"/>
            <a:ext cx="807948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4708"/>
              </a:lnSpc>
              <a:tabLst>
                <a:tab algn="l" pos="0"/>
              </a:tabLst>
            </a:pPr>
            <a:r>
              <a:rPr b="0" lang="en-US" sz="3759" spc="-1" strike="noStrike">
                <a:solidFill>
                  <a:srgbClr val="c6bfee"/>
                </a:solidFill>
                <a:latin typeface="Prompt"/>
                <a:ea typeface="Prompt"/>
              </a:rPr>
              <a:t>Desarrollo de una hoja de ruta para implementar IA generativas</a:t>
            </a:r>
            <a:endParaRPr b="0" lang="pt-BR" sz="375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Shape 2"/>
          <p:cNvSpPr/>
          <p:nvPr/>
        </p:nvSpPr>
        <p:spPr>
          <a:xfrm>
            <a:off x="3543120" y="2106000"/>
            <a:ext cx="37800" cy="5595840"/>
          </a:xfrm>
          <a:prstGeom prst="roundRect">
            <a:avLst>
              <a:gd name="adj" fmla="val 225321"/>
            </a:avLst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Shape 3"/>
          <p:cNvSpPr/>
          <p:nvPr/>
        </p:nvSpPr>
        <p:spPr>
          <a:xfrm>
            <a:off x="3777480" y="2451600"/>
            <a:ext cx="669240" cy="37800"/>
          </a:xfrm>
          <a:prstGeom prst="roundRect">
            <a:avLst>
              <a:gd name="adj" fmla="val 225321"/>
            </a:avLst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0" bIns="-18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Shape 4"/>
          <p:cNvSpPr/>
          <p:nvPr/>
        </p:nvSpPr>
        <p:spPr>
          <a:xfrm>
            <a:off x="3346920" y="2255400"/>
            <a:ext cx="430200" cy="43020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1906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Text 5"/>
          <p:cNvSpPr/>
          <p:nvPr/>
        </p:nvSpPr>
        <p:spPr>
          <a:xfrm>
            <a:off x="3508920" y="2291400"/>
            <a:ext cx="106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826"/>
              </a:lnSpc>
              <a:tabLst>
                <a:tab algn="l" pos="0"/>
              </a:tabLst>
            </a:pPr>
            <a:r>
              <a:rPr b="0" lang="en-US" sz="2260" spc="-1" strike="noStrike">
                <a:solidFill>
                  <a:srgbClr val="dad8e9"/>
                </a:solidFill>
                <a:latin typeface="Prompt"/>
                <a:ea typeface="Prompt"/>
              </a:rPr>
              <a:t>1</a:t>
            </a:r>
            <a:endParaRPr b="0" lang="pt-BR" sz="2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6"/>
          <p:cNvSpPr/>
          <p:nvPr/>
        </p:nvSpPr>
        <p:spPr>
          <a:xfrm>
            <a:off x="4614480" y="2297160"/>
            <a:ext cx="2437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353"/>
              </a:lnSpc>
              <a:tabLst>
                <a:tab algn="l" pos="0"/>
              </a:tabLst>
            </a:pPr>
            <a:r>
              <a:rPr b="0" lang="en-US" sz="1890" spc="-1" strike="noStrike">
                <a:solidFill>
                  <a:srgbClr val="dad8e9"/>
                </a:solidFill>
                <a:latin typeface="Prompt"/>
                <a:ea typeface="Prompt"/>
              </a:rPr>
              <a:t>Análisis y evaluación</a:t>
            </a:r>
            <a:endParaRPr b="0" lang="pt-BR" sz="18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7"/>
          <p:cNvSpPr/>
          <p:nvPr/>
        </p:nvSpPr>
        <p:spPr>
          <a:xfrm>
            <a:off x="4614480" y="2710800"/>
            <a:ext cx="674028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12"/>
              </a:lnSpc>
              <a:tabLst>
                <a:tab algn="l" pos="0"/>
              </a:tabLst>
            </a:pPr>
            <a:r>
              <a:rPr b="0" lang="en-US" sz="1510" spc="-1" strike="noStrike">
                <a:solidFill>
                  <a:srgbClr val="dad8e9"/>
                </a:solidFill>
                <a:latin typeface="Mukta"/>
                <a:ea typeface="Mukta"/>
              </a:rPr>
              <a:t>Identificar áreas o problemas específicos donde se puede aplicar IA generativas.</a:t>
            </a:r>
            <a:endParaRPr b="0" lang="pt-BR" sz="15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Shape 8"/>
          <p:cNvSpPr/>
          <p:nvPr/>
        </p:nvSpPr>
        <p:spPr>
          <a:xfrm>
            <a:off x="3777480" y="3745440"/>
            <a:ext cx="669240" cy="37800"/>
          </a:xfrm>
          <a:prstGeom prst="roundRect">
            <a:avLst>
              <a:gd name="adj" fmla="val 225321"/>
            </a:avLst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0" bIns="-18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Shape 9"/>
          <p:cNvSpPr/>
          <p:nvPr/>
        </p:nvSpPr>
        <p:spPr>
          <a:xfrm>
            <a:off x="3346920" y="3549240"/>
            <a:ext cx="430200" cy="43020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1906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Text 10"/>
          <p:cNvSpPr/>
          <p:nvPr/>
        </p:nvSpPr>
        <p:spPr>
          <a:xfrm>
            <a:off x="3478320" y="3585240"/>
            <a:ext cx="167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826"/>
              </a:lnSpc>
              <a:tabLst>
                <a:tab algn="l" pos="0"/>
              </a:tabLst>
            </a:pPr>
            <a:r>
              <a:rPr b="0" lang="en-US" sz="2260" spc="-1" strike="noStrike">
                <a:solidFill>
                  <a:srgbClr val="dad8e9"/>
                </a:solidFill>
                <a:latin typeface="Prompt"/>
                <a:ea typeface="Prompt"/>
              </a:rPr>
              <a:t>2</a:t>
            </a:r>
            <a:endParaRPr b="0" lang="pt-BR" sz="2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11"/>
          <p:cNvSpPr/>
          <p:nvPr/>
        </p:nvSpPr>
        <p:spPr>
          <a:xfrm>
            <a:off x="4614480" y="3591000"/>
            <a:ext cx="25905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353"/>
              </a:lnSpc>
              <a:tabLst>
                <a:tab algn="l" pos="0"/>
              </a:tabLst>
            </a:pPr>
            <a:r>
              <a:rPr b="0" lang="en-US" sz="1890" spc="-1" strike="noStrike">
                <a:solidFill>
                  <a:srgbClr val="dad8e9"/>
                </a:solidFill>
                <a:latin typeface="Prompt"/>
                <a:ea typeface="Prompt"/>
              </a:rPr>
              <a:t>Recopilación de datos</a:t>
            </a:r>
            <a:endParaRPr b="0" lang="pt-BR" sz="18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12"/>
          <p:cNvSpPr/>
          <p:nvPr/>
        </p:nvSpPr>
        <p:spPr>
          <a:xfrm>
            <a:off x="4614480" y="4004640"/>
            <a:ext cx="674028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12"/>
              </a:lnSpc>
              <a:tabLst>
                <a:tab algn="l" pos="0"/>
              </a:tabLst>
            </a:pPr>
            <a:r>
              <a:rPr b="0" lang="en-US" sz="1510" spc="-1" strike="noStrike">
                <a:solidFill>
                  <a:srgbClr val="dad8e9"/>
                </a:solidFill>
                <a:latin typeface="Mukta"/>
                <a:ea typeface="Mukta"/>
              </a:rPr>
              <a:t>Obtener conjuntos de datos relevantes y de calidad para entrenar los modelos de IA.</a:t>
            </a:r>
            <a:endParaRPr b="0" lang="pt-BR" sz="15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Shape 13"/>
          <p:cNvSpPr/>
          <p:nvPr/>
        </p:nvSpPr>
        <p:spPr>
          <a:xfrm>
            <a:off x="3777480" y="5039280"/>
            <a:ext cx="669240" cy="37800"/>
          </a:xfrm>
          <a:prstGeom prst="roundRect">
            <a:avLst>
              <a:gd name="adj" fmla="val 225321"/>
            </a:avLst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0" bIns="-18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Shape 14"/>
          <p:cNvSpPr/>
          <p:nvPr/>
        </p:nvSpPr>
        <p:spPr>
          <a:xfrm>
            <a:off x="3346920" y="4843080"/>
            <a:ext cx="430200" cy="43020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1906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 15"/>
          <p:cNvSpPr/>
          <p:nvPr/>
        </p:nvSpPr>
        <p:spPr>
          <a:xfrm>
            <a:off x="3478320" y="4879080"/>
            <a:ext cx="167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826"/>
              </a:lnSpc>
              <a:tabLst>
                <a:tab algn="l" pos="0"/>
              </a:tabLst>
            </a:pPr>
            <a:r>
              <a:rPr b="0" lang="en-US" sz="2260" spc="-1" strike="noStrike">
                <a:solidFill>
                  <a:srgbClr val="dad8e9"/>
                </a:solidFill>
                <a:latin typeface="Prompt"/>
                <a:ea typeface="Prompt"/>
              </a:rPr>
              <a:t>3</a:t>
            </a:r>
            <a:endParaRPr b="0" lang="pt-BR" sz="2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16"/>
          <p:cNvSpPr/>
          <p:nvPr/>
        </p:nvSpPr>
        <p:spPr>
          <a:xfrm>
            <a:off x="4614480" y="4884840"/>
            <a:ext cx="270468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353"/>
              </a:lnSpc>
              <a:tabLst>
                <a:tab algn="l" pos="0"/>
              </a:tabLst>
            </a:pPr>
            <a:r>
              <a:rPr b="0" lang="en-US" sz="1890" spc="-1" strike="noStrike">
                <a:solidFill>
                  <a:srgbClr val="dad8e9"/>
                </a:solidFill>
                <a:latin typeface="Prompt"/>
                <a:ea typeface="Prompt"/>
              </a:rPr>
              <a:t>Entrenamiento y ajuste</a:t>
            </a:r>
            <a:endParaRPr b="0" lang="pt-BR" sz="18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17"/>
          <p:cNvSpPr/>
          <p:nvPr/>
        </p:nvSpPr>
        <p:spPr>
          <a:xfrm>
            <a:off x="4614480" y="5298480"/>
            <a:ext cx="674028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412"/>
              </a:lnSpc>
              <a:tabLst>
                <a:tab algn="l" pos="0"/>
              </a:tabLst>
            </a:pPr>
            <a:r>
              <a:rPr b="0" lang="en-US" sz="1510" spc="-1" strike="noStrike">
                <a:solidFill>
                  <a:srgbClr val="dad8e9"/>
                </a:solidFill>
                <a:latin typeface="Mukta"/>
                <a:ea typeface="Mukta"/>
              </a:rPr>
              <a:t>Implementar algoritmos y técnicas para entrenar y ajustar los modelos de IA generativas.</a:t>
            </a:r>
            <a:endParaRPr b="0" lang="pt-BR" sz="15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18"/>
          <p:cNvSpPr/>
          <p:nvPr/>
        </p:nvSpPr>
        <p:spPr>
          <a:xfrm>
            <a:off x="3777480" y="6639120"/>
            <a:ext cx="669240" cy="37800"/>
          </a:xfrm>
          <a:prstGeom prst="roundRect">
            <a:avLst>
              <a:gd name="adj" fmla="val 225321"/>
            </a:avLst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0" bIns="-18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Shape 19"/>
          <p:cNvSpPr/>
          <p:nvPr/>
        </p:nvSpPr>
        <p:spPr>
          <a:xfrm>
            <a:off x="3346920" y="6442920"/>
            <a:ext cx="430200" cy="43020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1906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Text 20"/>
          <p:cNvSpPr/>
          <p:nvPr/>
        </p:nvSpPr>
        <p:spPr>
          <a:xfrm>
            <a:off x="3474360" y="6478920"/>
            <a:ext cx="17496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826"/>
              </a:lnSpc>
              <a:tabLst>
                <a:tab algn="l" pos="0"/>
              </a:tabLst>
            </a:pPr>
            <a:r>
              <a:rPr b="0" lang="en-US" sz="2260" spc="-1" strike="noStrike">
                <a:solidFill>
                  <a:srgbClr val="dad8e9"/>
                </a:solidFill>
                <a:latin typeface="Prompt"/>
                <a:ea typeface="Prompt"/>
              </a:rPr>
              <a:t>4</a:t>
            </a:r>
            <a:endParaRPr b="0" lang="pt-BR" sz="2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21"/>
          <p:cNvSpPr/>
          <p:nvPr/>
        </p:nvSpPr>
        <p:spPr>
          <a:xfrm>
            <a:off x="4614480" y="6484680"/>
            <a:ext cx="34135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353"/>
              </a:lnSpc>
              <a:tabLst>
                <a:tab algn="l" pos="0"/>
              </a:tabLst>
            </a:pPr>
            <a:r>
              <a:rPr b="0" lang="en-US" sz="1890" spc="-1" strike="noStrike">
                <a:solidFill>
                  <a:srgbClr val="dad8e9"/>
                </a:solidFill>
                <a:latin typeface="Prompt"/>
                <a:ea typeface="Prompt"/>
              </a:rPr>
              <a:t>Evaluación y mejora continua</a:t>
            </a:r>
            <a:endParaRPr b="0" lang="pt-BR" sz="18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22"/>
          <p:cNvSpPr/>
          <p:nvPr/>
        </p:nvSpPr>
        <p:spPr>
          <a:xfrm>
            <a:off x="4614480" y="6898680"/>
            <a:ext cx="674028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412"/>
              </a:lnSpc>
              <a:tabLst>
                <a:tab algn="l" pos="0"/>
              </a:tabLst>
            </a:pPr>
            <a:r>
              <a:rPr b="0" lang="en-US" sz="1510" spc="-1" strike="noStrike">
                <a:solidFill>
                  <a:srgbClr val="dad8e9"/>
                </a:solidFill>
                <a:latin typeface="Mukta"/>
                <a:ea typeface="Mukta"/>
              </a:rPr>
              <a:t>Evaluar el rendimiento de los modelos y realizar mejoras continuas para obtener resultados óptimos.</a:t>
            </a:r>
            <a:endParaRPr b="0" lang="pt-BR" sz="15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9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Text 1"/>
          <p:cNvSpPr/>
          <p:nvPr/>
        </p:nvSpPr>
        <p:spPr>
          <a:xfrm>
            <a:off x="2624400" y="1557720"/>
            <a:ext cx="46936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Casos de estudio</a:t>
            </a:r>
            <a:endParaRPr b="0" lang="pt-BR" sz="43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Image 1" descr="preencoded.png"/>
          <p:cNvPicPr/>
          <p:nvPr/>
        </p:nvPicPr>
        <p:blipFill>
          <a:blip r:embed="rId2"/>
          <a:stretch/>
        </p:blipFill>
        <p:spPr>
          <a:xfrm>
            <a:off x="2624400" y="2696400"/>
            <a:ext cx="2904480" cy="1794960"/>
          </a:xfrm>
          <a:prstGeom prst="rect">
            <a:avLst/>
          </a:prstGeom>
          <a:ln w="0">
            <a:noFill/>
          </a:ln>
        </p:spPr>
      </p:pic>
      <p:sp>
        <p:nvSpPr>
          <p:cNvPr id="98" name="Text 2"/>
          <p:cNvSpPr/>
          <p:nvPr/>
        </p:nvSpPr>
        <p:spPr>
          <a:xfrm>
            <a:off x="2624400" y="47696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c6bfee"/>
                </a:solidFill>
                <a:latin typeface="Prompt"/>
                <a:ea typeface="Prompt"/>
              </a:rPr>
              <a:t>Arte generativo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3"/>
          <p:cNvSpPr/>
          <p:nvPr/>
        </p:nvSpPr>
        <p:spPr>
          <a:xfrm>
            <a:off x="2624400" y="5249880"/>
            <a:ext cx="29044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Exploraremos cómo las IA generativas están transformando la creación artística.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Image 2" descr="preencoded.png"/>
          <p:cNvPicPr/>
          <p:nvPr/>
        </p:nvPicPr>
        <p:blipFill>
          <a:blip r:embed="rId3"/>
          <a:stretch/>
        </p:blipFill>
        <p:spPr>
          <a:xfrm>
            <a:off x="5862600" y="2696400"/>
            <a:ext cx="2904480" cy="1794960"/>
          </a:xfrm>
          <a:prstGeom prst="rect">
            <a:avLst/>
          </a:prstGeom>
          <a:ln w="0">
            <a:noFill/>
          </a:ln>
        </p:spPr>
      </p:pic>
      <p:sp>
        <p:nvSpPr>
          <p:cNvPr id="101" name="Text 4"/>
          <p:cNvSpPr/>
          <p:nvPr/>
        </p:nvSpPr>
        <p:spPr>
          <a:xfrm>
            <a:off x="5862600" y="4769640"/>
            <a:ext cx="25218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c6bfee"/>
                </a:solidFill>
                <a:latin typeface="Prompt"/>
                <a:ea typeface="Prompt"/>
              </a:rPr>
              <a:t>Robótica avanzada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5"/>
          <p:cNvSpPr/>
          <p:nvPr/>
        </p:nvSpPr>
        <p:spPr>
          <a:xfrm>
            <a:off x="5862600" y="5249880"/>
            <a:ext cx="290448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Descubriremos cómo la IA generativa está impulsando la evolución de la robótica.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Image 3" descr="preencoded.png"/>
          <p:cNvPicPr/>
          <p:nvPr/>
        </p:nvPicPr>
        <p:blipFill>
          <a:blip r:embed="rId4"/>
          <a:stretch/>
        </p:blipFill>
        <p:spPr>
          <a:xfrm>
            <a:off x="9100800" y="2696400"/>
            <a:ext cx="2904840" cy="1794960"/>
          </a:xfrm>
          <a:prstGeom prst="rect">
            <a:avLst/>
          </a:prstGeom>
          <a:ln w="0">
            <a:noFill/>
          </a:ln>
        </p:spPr>
      </p:pic>
      <p:sp>
        <p:nvSpPr>
          <p:cNvPr id="104" name="Text 6"/>
          <p:cNvSpPr/>
          <p:nvPr/>
        </p:nvSpPr>
        <p:spPr>
          <a:xfrm>
            <a:off x="9100800" y="47696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c6bfee"/>
                </a:solidFill>
                <a:latin typeface="Prompt"/>
                <a:ea typeface="Prompt"/>
              </a:rPr>
              <a:t>Realidad virtual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7"/>
          <p:cNvSpPr/>
          <p:nvPr/>
        </p:nvSpPr>
        <p:spPr>
          <a:xfrm>
            <a:off x="9100800" y="5250240"/>
            <a:ext cx="290484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Conoce cómo las IA generativas están dando vida a mundos virtuales envolventes y asombrosos.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0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8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0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 2"/>
          <p:cNvSpPr/>
          <p:nvPr/>
        </p:nvSpPr>
        <p:spPr>
          <a:xfrm>
            <a:off x="2624400" y="1884960"/>
            <a:ext cx="90828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Conclusiones y recomendaciones</a:t>
            </a:r>
            <a:endParaRPr b="0" lang="pt-BR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Shape 3"/>
          <p:cNvSpPr/>
          <p:nvPr/>
        </p:nvSpPr>
        <p:spPr>
          <a:xfrm>
            <a:off x="2624400" y="2912760"/>
            <a:ext cx="2978640" cy="3431520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 4"/>
          <p:cNvSpPr/>
          <p:nvPr/>
        </p:nvSpPr>
        <p:spPr>
          <a:xfrm>
            <a:off x="2860200" y="3148560"/>
            <a:ext cx="25066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Innovación sin límites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5"/>
          <p:cNvSpPr/>
          <p:nvPr/>
        </p:nvSpPr>
        <p:spPr>
          <a:xfrm>
            <a:off x="2860200" y="3976200"/>
            <a:ext cx="25066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Las IA generativas, abren un abanico de posibilidades infinitas para la creatividad y la tecnología.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Shape 6"/>
          <p:cNvSpPr/>
          <p:nvPr/>
        </p:nvSpPr>
        <p:spPr>
          <a:xfrm>
            <a:off x="5825520" y="2912760"/>
            <a:ext cx="2978640" cy="3431520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Text 7"/>
          <p:cNvSpPr/>
          <p:nvPr/>
        </p:nvSpPr>
        <p:spPr>
          <a:xfrm>
            <a:off x="6061680" y="3148560"/>
            <a:ext cx="25066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Explora nuevas fronteras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8"/>
          <p:cNvSpPr/>
          <p:nvPr/>
        </p:nvSpPr>
        <p:spPr>
          <a:xfrm>
            <a:off x="6061680" y="3976200"/>
            <a:ext cx="2506680" cy="21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Recomendamos a las organizaciones y profesionales, explorar las IA generativas para impulsar el cambio y la innovación.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Shape 9"/>
          <p:cNvSpPr/>
          <p:nvPr/>
        </p:nvSpPr>
        <p:spPr>
          <a:xfrm>
            <a:off x="9027000" y="2912760"/>
            <a:ext cx="2978640" cy="3431520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 10"/>
          <p:cNvSpPr/>
          <p:nvPr/>
        </p:nvSpPr>
        <p:spPr>
          <a:xfrm>
            <a:off x="9262800" y="3148560"/>
            <a:ext cx="25066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Colaboración interdisciplinaria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11"/>
          <p:cNvSpPr/>
          <p:nvPr/>
        </p:nvSpPr>
        <p:spPr>
          <a:xfrm>
            <a:off x="9262800" y="3976200"/>
            <a:ext cx="250668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El aprovechamiento total de las IA generativas requiere la colaboración de diversos campos y expertos.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1" name="Shape 0"/>
          <p:cNvSpPr/>
          <p:nvPr/>
        </p:nvSpPr>
        <p:spPr>
          <a:xfrm>
            <a:off x="360" y="360"/>
            <a:ext cx="14630040" cy="822924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Text 1"/>
          <p:cNvSpPr/>
          <p:nvPr/>
        </p:nvSpPr>
        <p:spPr>
          <a:xfrm>
            <a:off x="2318760" y="1037160"/>
            <a:ext cx="938124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¡Desata tu imaginación con IA generativas!</a:t>
            </a:r>
            <a:endParaRPr b="0" lang="pt-BR" sz="43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Image 1" descr="preencoded.png"/>
          <p:cNvPicPr/>
          <p:nvPr/>
        </p:nvPicPr>
        <p:blipFill>
          <a:blip r:embed="rId2"/>
          <a:stretch/>
        </p:blipFill>
        <p:spPr>
          <a:xfrm>
            <a:off x="2624400" y="2870280"/>
            <a:ext cx="2904480" cy="1794960"/>
          </a:xfrm>
          <a:prstGeom prst="rect">
            <a:avLst/>
          </a:prstGeom>
          <a:ln w="0">
            <a:noFill/>
          </a:ln>
        </p:spPr>
      </p:pic>
      <p:sp>
        <p:nvSpPr>
          <p:cNvPr id="124" name="Text 2"/>
          <p:cNvSpPr/>
          <p:nvPr/>
        </p:nvSpPr>
        <p:spPr>
          <a:xfrm>
            <a:off x="2624400" y="4943160"/>
            <a:ext cx="29044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c6bfee"/>
                </a:solidFill>
                <a:latin typeface="Prompt"/>
                <a:ea typeface="Prompt"/>
              </a:rPr>
              <a:t>Expande tus horizontes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3"/>
          <p:cNvSpPr/>
          <p:nvPr/>
        </p:nvSpPr>
        <p:spPr>
          <a:xfrm>
            <a:off x="2624400" y="5770800"/>
            <a:ext cx="29044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Descubre cómo las IA generativas pueden abrir nuevas puertas en tu creatividad y proyectos.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Image 2" descr="preencoded.png"/>
          <p:cNvPicPr/>
          <p:nvPr/>
        </p:nvPicPr>
        <p:blipFill>
          <a:blip r:embed="rId3"/>
          <a:stretch/>
        </p:blipFill>
        <p:spPr>
          <a:xfrm>
            <a:off x="5862600" y="2870280"/>
            <a:ext cx="2904480" cy="1794960"/>
          </a:xfrm>
          <a:prstGeom prst="rect">
            <a:avLst/>
          </a:prstGeom>
          <a:ln w="0">
            <a:noFill/>
          </a:ln>
        </p:spPr>
      </p:pic>
      <p:sp>
        <p:nvSpPr>
          <p:cNvPr id="127" name="Text 4"/>
          <p:cNvSpPr/>
          <p:nvPr/>
        </p:nvSpPr>
        <p:spPr>
          <a:xfrm>
            <a:off x="5862600" y="4943160"/>
            <a:ext cx="28494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c6bfee"/>
                </a:solidFill>
                <a:latin typeface="Prompt"/>
                <a:ea typeface="Prompt"/>
              </a:rPr>
              <a:t>Innovación constante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5"/>
          <p:cNvSpPr/>
          <p:nvPr/>
        </p:nvSpPr>
        <p:spPr>
          <a:xfrm>
            <a:off x="5862600" y="5423760"/>
            <a:ext cx="29044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Aprende a utilizar las IA generativas para impulsar la innovación constante en tus proyectos.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Image 3" descr="preencoded.png"/>
          <p:cNvPicPr/>
          <p:nvPr/>
        </p:nvPicPr>
        <p:blipFill>
          <a:blip r:embed="rId4"/>
          <a:stretch/>
        </p:blipFill>
        <p:spPr>
          <a:xfrm>
            <a:off x="9100800" y="2880000"/>
            <a:ext cx="2904840" cy="1794960"/>
          </a:xfrm>
          <a:prstGeom prst="rect">
            <a:avLst/>
          </a:prstGeom>
          <a:ln w="0">
            <a:noFill/>
          </a:ln>
        </p:spPr>
      </p:pic>
      <p:sp>
        <p:nvSpPr>
          <p:cNvPr id="130" name="Text 6"/>
          <p:cNvSpPr/>
          <p:nvPr/>
        </p:nvSpPr>
        <p:spPr>
          <a:xfrm>
            <a:off x="9100800" y="4943520"/>
            <a:ext cx="2689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c6bfee"/>
                </a:solidFill>
                <a:latin typeface="Prompt"/>
                <a:ea typeface="Prompt"/>
              </a:rPr>
              <a:t>Inspiración ilimitada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7"/>
          <p:cNvSpPr/>
          <p:nvPr/>
        </p:nvSpPr>
        <p:spPr>
          <a:xfrm>
            <a:off x="9100800" y="5423760"/>
            <a:ext cx="29048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Deja que las IA generativas te inspiren y desencadenen tu creatividad sin límites.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33" name="Shape 0"/>
          <p:cNvSpPr/>
          <p:nvPr/>
        </p:nvSpPr>
        <p:spPr>
          <a:xfrm>
            <a:off x="360" y="0"/>
            <a:ext cx="14630040" cy="8229240"/>
          </a:xfrm>
          <a:prstGeom prst="rect">
            <a:avLst/>
          </a:prstGeom>
          <a:solidFill>
            <a:srgbClr val="0b0c23">
              <a:alpha val="75000"/>
            </a:srgbClr>
          </a:solidFill>
          <a:ln w="1000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2001960"/>
          </a:xfrm>
          <a:prstGeom prst="rect">
            <a:avLst/>
          </a:prstGeom>
          <a:ln w="0">
            <a:noFill/>
          </a:ln>
        </p:spPr>
      </p:pic>
      <p:sp>
        <p:nvSpPr>
          <p:cNvPr id="135" name="Text 1"/>
          <p:cNvSpPr/>
          <p:nvPr/>
        </p:nvSpPr>
        <p:spPr>
          <a:xfrm>
            <a:off x="3960000" y="720000"/>
            <a:ext cx="6763320" cy="15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3943"/>
              </a:lnSpc>
              <a:tabLst>
                <a:tab algn="l" pos="0"/>
              </a:tabLst>
            </a:pPr>
            <a:r>
              <a:rPr b="0" lang="en-US" sz="3150" spc="-1" strike="noStrike">
                <a:solidFill>
                  <a:srgbClr val="c6bfee"/>
                </a:solidFill>
                <a:latin typeface="Prompt"/>
                <a:ea typeface="Prompt"/>
              </a:rPr>
              <a:t>Desarrollo de Inteligencias Artificiales Generativas: Un camino hacia el futuro</a:t>
            </a:r>
            <a:endParaRPr b="0" lang="pt-BR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Shape 2"/>
          <p:cNvSpPr/>
          <p:nvPr/>
        </p:nvSpPr>
        <p:spPr>
          <a:xfrm>
            <a:off x="4157640" y="4186440"/>
            <a:ext cx="31680" cy="3601080"/>
          </a:xfrm>
          <a:prstGeom prst="roundRect">
            <a:avLst>
              <a:gd name="adj" fmla="val 225080"/>
            </a:avLst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Shape 3"/>
          <p:cNvSpPr/>
          <p:nvPr/>
        </p:nvSpPr>
        <p:spPr>
          <a:xfrm>
            <a:off x="4353840" y="4475880"/>
            <a:ext cx="560160" cy="31680"/>
          </a:xfrm>
          <a:prstGeom prst="roundRect">
            <a:avLst>
              <a:gd name="adj" fmla="val 225080"/>
            </a:avLst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2680" bIns="-2268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Shape 4"/>
          <p:cNvSpPr/>
          <p:nvPr/>
        </p:nvSpPr>
        <p:spPr>
          <a:xfrm>
            <a:off x="3993120" y="4311720"/>
            <a:ext cx="360000" cy="36000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00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Text 5"/>
          <p:cNvSpPr/>
          <p:nvPr/>
        </p:nvSpPr>
        <p:spPr>
          <a:xfrm>
            <a:off x="4127760" y="4341600"/>
            <a:ext cx="910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364"/>
              </a:lnSpc>
              <a:tabLst>
                <a:tab algn="l" pos="0"/>
              </a:tabLst>
            </a:pPr>
            <a:r>
              <a:rPr b="0" lang="en-US" sz="1890" spc="-1" strike="noStrike">
                <a:solidFill>
                  <a:srgbClr val="dad8e9"/>
                </a:solidFill>
                <a:latin typeface="Prompt"/>
                <a:ea typeface="Prompt"/>
              </a:rPr>
              <a:t>1</a:t>
            </a:r>
            <a:endParaRPr b="0" lang="pt-BR" sz="18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6"/>
          <p:cNvSpPr/>
          <p:nvPr/>
        </p:nvSpPr>
        <p:spPr>
          <a:xfrm>
            <a:off x="5054400" y="4346640"/>
            <a:ext cx="304020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1970"/>
              </a:lnSpc>
              <a:tabLst>
                <a:tab algn="l" pos="0"/>
              </a:tabLst>
            </a:pPr>
            <a:r>
              <a:rPr b="0" lang="en-US" sz="1580" spc="-1" strike="noStrike">
                <a:solidFill>
                  <a:srgbClr val="dad8e9"/>
                </a:solidFill>
                <a:latin typeface="Prompt"/>
                <a:ea typeface="Prompt"/>
              </a:rPr>
              <a:t>Entendiendo las IA generativas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7"/>
          <p:cNvSpPr/>
          <p:nvPr/>
        </p:nvSpPr>
        <p:spPr>
          <a:xfrm>
            <a:off x="5054400" y="4692960"/>
            <a:ext cx="564228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018"/>
              </a:lnSpc>
              <a:tabLst>
                <a:tab algn="l" pos="0"/>
              </a:tabLst>
            </a:pPr>
            <a:r>
              <a:rPr b="0" lang="en-US" sz="1260" spc="-1" strike="noStrike">
                <a:solidFill>
                  <a:srgbClr val="dad8e9"/>
                </a:solidFill>
                <a:latin typeface="Mukta"/>
                <a:ea typeface="Mukta"/>
              </a:rPr>
              <a:t>Una introducción detallada a las inteligencias artificiales generativas y su potencial.</a:t>
            </a:r>
            <a:endParaRPr b="0" lang="pt-BR" sz="1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Shape 8"/>
          <p:cNvSpPr/>
          <p:nvPr/>
        </p:nvSpPr>
        <p:spPr>
          <a:xfrm>
            <a:off x="4353840" y="5558760"/>
            <a:ext cx="560160" cy="31680"/>
          </a:xfrm>
          <a:prstGeom prst="roundRect">
            <a:avLst>
              <a:gd name="adj" fmla="val 225080"/>
            </a:avLst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2680" bIns="-2268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Shape 9"/>
          <p:cNvSpPr/>
          <p:nvPr/>
        </p:nvSpPr>
        <p:spPr>
          <a:xfrm>
            <a:off x="3993120" y="5394600"/>
            <a:ext cx="360000" cy="36000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00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Text 10"/>
          <p:cNvSpPr/>
          <p:nvPr/>
        </p:nvSpPr>
        <p:spPr>
          <a:xfrm>
            <a:off x="4104720" y="5424480"/>
            <a:ext cx="1368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364"/>
              </a:lnSpc>
              <a:tabLst>
                <a:tab algn="l" pos="0"/>
              </a:tabLst>
            </a:pPr>
            <a:r>
              <a:rPr b="0" lang="en-US" sz="1890" spc="-1" strike="noStrike">
                <a:solidFill>
                  <a:srgbClr val="dad8e9"/>
                </a:solidFill>
                <a:latin typeface="Prompt"/>
                <a:ea typeface="Prompt"/>
              </a:rPr>
              <a:t>2</a:t>
            </a:r>
            <a:endParaRPr b="0" lang="pt-BR" sz="18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11"/>
          <p:cNvSpPr/>
          <p:nvPr/>
        </p:nvSpPr>
        <p:spPr>
          <a:xfrm>
            <a:off x="5054400" y="5429520"/>
            <a:ext cx="322308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1970"/>
              </a:lnSpc>
              <a:tabLst>
                <a:tab algn="l" pos="0"/>
              </a:tabLst>
            </a:pPr>
            <a:r>
              <a:rPr b="0" lang="en-US" sz="1580" spc="-1" strike="noStrike">
                <a:solidFill>
                  <a:srgbClr val="dad8e9"/>
                </a:solidFill>
                <a:latin typeface="Prompt"/>
                <a:ea typeface="Prompt"/>
              </a:rPr>
              <a:t>Aplicaciones en la vida cotidiana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12"/>
          <p:cNvSpPr/>
          <p:nvPr/>
        </p:nvSpPr>
        <p:spPr>
          <a:xfrm>
            <a:off x="5054400" y="5775840"/>
            <a:ext cx="564228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018"/>
              </a:lnSpc>
              <a:tabLst>
                <a:tab algn="l" pos="0"/>
              </a:tabLst>
            </a:pPr>
            <a:r>
              <a:rPr b="0" lang="en-US" sz="1260" spc="-1" strike="noStrike">
                <a:solidFill>
                  <a:srgbClr val="dad8e9"/>
                </a:solidFill>
                <a:latin typeface="Mukta"/>
                <a:ea typeface="Mukta"/>
              </a:rPr>
              <a:t>Exploración de cómo las IA generativas impactan nuestra vida diaria y cómo podemos aprovecharlas.</a:t>
            </a:r>
            <a:endParaRPr b="0" lang="pt-BR" sz="1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Shape 13"/>
          <p:cNvSpPr/>
          <p:nvPr/>
        </p:nvSpPr>
        <p:spPr>
          <a:xfrm>
            <a:off x="4353840" y="6897960"/>
            <a:ext cx="560160" cy="31680"/>
          </a:xfrm>
          <a:prstGeom prst="roundRect">
            <a:avLst>
              <a:gd name="adj" fmla="val 225080"/>
            </a:avLst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2680" bIns="-2268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Shape 14"/>
          <p:cNvSpPr/>
          <p:nvPr/>
        </p:nvSpPr>
        <p:spPr>
          <a:xfrm>
            <a:off x="3993120" y="6733800"/>
            <a:ext cx="360000" cy="36000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00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Text 15"/>
          <p:cNvSpPr/>
          <p:nvPr/>
        </p:nvSpPr>
        <p:spPr>
          <a:xfrm>
            <a:off x="4104720" y="6763680"/>
            <a:ext cx="1368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364"/>
              </a:lnSpc>
              <a:tabLst>
                <a:tab algn="l" pos="0"/>
              </a:tabLst>
            </a:pPr>
            <a:r>
              <a:rPr b="0" lang="en-US" sz="1890" spc="-1" strike="noStrike">
                <a:solidFill>
                  <a:srgbClr val="dad8e9"/>
                </a:solidFill>
                <a:latin typeface="Prompt"/>
                <a:ea typeface="Prompt"/>
              </a:rPr>
              <a:t>3</a:t>
            </a:r>
            <a:endParaRPr b="0" lang="pt-BR" sz="18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16"/>
          <p:cNvSpPr/>
          <p:nvPr/>
        </p:nvSpPr>
        <p:spPr>
          <a:xfrm>
            <a:off x="5054400" y="6768720"/>
            <a:ext cx="232380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1970"/>
              </a:lnSpc>
              <a:tabLst>
                <a:tab algn="l" pos="0"/>
              </a:tabLst>
            </a:pPr>
            <a:r>
              <a:rPr b="0" lang="en-US" sz="1580" spc="-1" strike="noStrike">
                <a:solidFill>
                  <a:srgbClr val="dad8e9"/>
                </a:solidFill>
                <a:latin typeface="Prompt"/>
                <a:ea typeface="Prompt"/>
              </a:rPr>
              <a:t>Innovación y disrupción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17"/>
          <p:cNvSpPr/>
          <p:nvPr/>
        </p:nvSpPr>
        <p:spPr>
          <a:xfrm>
            <a:off x="5054400" y="7115040"/>
            <a:ext cx="564228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018"/>
              </a:lnSpc>
              <a:tabLst>
                <a:tab algn="l" pos="0"/>
              </a:tabLst>
            </a:pPr>
            <a:r>
              <a:rPr b="0" lang="en-US" sz="1260" spc="-1" strike="noStrike">
                <a:solidFill>
                  <a:srgbClr val="dad8e9"/>
                </a:solidFill>
                <a:latin typeface="Mukta"/>
                <a:ea typeface="Mukta"/>
              </a:rPr>
              <a:t>Descubre cómo las IA generativas están revolucionando la industria y la sociedad en general.</a:t>
            </a:r>
            <a:endParaRPr b="0" lang="pt-BR" sz="12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53" name="Shape 0"/>
          <p:cNvSpPr/>
          <p:nvPr/>
        </p:nvSpPr>
        <p:spPr>
          <a:xfrm>
            <a:off x="0" y="-129240"/>
            <a:ext cx="14630040" cy="822924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4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155" name="Text 1"/>
          <p:cNvSpPr/>
          <p:nvPr/>
        </p:nvSpPr>
        <p:spPr>
          <a:xfrm>
            <a:off x="4490640" y="1701360"/>
            <a:ext cx="930600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El futuro de la creatividad y la tecnología: IA generativas</a:t>
            </a:r>
            <a:endParaRPr b="0" lang="pt-BR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Shape 2"/>
          <p:cNvSpPr/>
          <p:nvPr/>
        </p:nvSpPr>
        <p:spPr>
          <a:xfrm>
            <a:off x="4490640" y="359712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Text 3"/>
          <p:cNvSpPr/>
          <p:nvPr/>
        </p:nvSpPr>
        <p:spPr>
          <a:xfrm>
            <a:off x="4679640" y="3638880"/>
            <a:ext cx="1216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1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 4"/>
          <p:cNvSpPr/>
          <p:nvPr/>
        </p:nvSpPr>
        <p:spPr>
          <a:xfrm>
            <a:off x="5212800" y="3673440"/>
            <a:ext cx="38196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Transformación de la creatividad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5"/>
          <p:cNvSpPr/>
          <p:nvPr/>
        </p:nvSpPr>
        <p:spPr>
          <a:xfrm>
            <a:off x="4860000" y="4500000"/>
            <a:ext cx="468000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Exploración del papel de las IA generativas en la evolución de la creatividad humana.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Shape 6"/>
          <p:cNvSpPr/>
          <p:nvPr/>
        </p:nvSpPr>
        <p:spPr>
          <a:xfrm>
            <a:off x="9720000" y="364032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Text 7"/>
          <p:cNvSpPr/>
          <p:nvPr/>
        </p:nvSpPr>
        <p:spPr>
          <a:xfrm>
            <a:off x="9859680" y="3640320"/>
            <a:ext cx="22032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2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8"/>
          <p:cNvSpPr/>
          <p:nvPr/>
        </p:nvSpPr>
        <p:spPr>
          <a:xfrm>
            <a:off x="10260000" y="3673440"/>
            <a:ext cx="34743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Desafíos y oportunidades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9"/>
          <p:cNvSpPr/>
          <p:nvPr/>
        </p:nvSpPr>
        <p:spPr>
          <a:xfrm>
            <a:off x="10260000" y="4140000"/>
            <a:ext cx="38196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Analizaremos los desafíos éticos y las oportunidades emergentes en el campo de las IA generativas.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Shape 10"/>
          <p:cNvSpPr/>
          <p:nvPr/>
        </p:nvSpPr>
        <p:spPr>
          <a:xfrm>
            <a:off x="4490640" y="56160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 11"/>
          <p:cNvSpPr/>
          <p:nvPr/>
        </p:nvSpPr>
        <p:spPr>
          <a:xfrm>
            <a:off x="4645440" y="5657400"/>
            <a:ext cx="190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3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2"/>
          <p:cNvSpPr/>
          <p:nvPr/>
        </p:nvSpPr>
        <p:spPr>
          <a:xfrm>
            <a:off x="5212800" y="5692320"/>
            <a:ext cx="55166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Colaboración entre humanos y máquinas</a:t>
            </a:r>
            <a:endParaRPr b="0" lang="pt-B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13"/>
          <p:cNvSpPr/>
          <p:nvPr/>
        </p:nvSpPr>
        <p:spPr>
          <a:xfrm>
            <a:off x="5096160" y="6300000"/>
            <a:ext cx="85838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La sinergia entre el cerebro humano y las IA generativas abre nuevas posibilidades.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LibreOffice/7.5.4.2$Windows_X86_64 LibreOffice_project/36ccfdc35048b057fd9854c757a8b67ec53977b6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2023-12-27T19:36:53Z</dcterms:created>
  <dc:creator>PptxGenJS</dc:creator>
  <dc:description/>
  <dc:language>pt-BR</dc:language>
  <cp:lastModifiedBy/>
  <dcterms:modified xsi:type="dcterms:W3CDTF">2023-12-27T18:52:29Z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